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331" r:id="rId7"/>
    <p:sldId id="360" r:id="rId8"/>
    <p:sldId id="361" r:id="rId9"/>
    <p:sldId id="384" r:id="rId10"/>
    <p:sldId id="382" r:id="rId11"/>
    <p:sldId id="383" r:id="rId12"/>
    <p:sldId id="367" r:id="rId13"/>
    <p:sldId id="368" r:id="rId14"/>
    <p:sldId id="369" r:id="rId15"/>
    <p:sldId id="373" r:id="rId16"/>
    <p:sldId id="374" r:id="rId17"/>
    <p:sldId id="380" r:id="rId18"/>
    <p:sldId id="375" r:id="rId19"/>
    <p:sldId id="381" r:id="rId20"/>
    <p:sldId id="378" r:id="rId21"/>
    <p:sldId id="379" r:id="rId22"/>
    <p:sldId id="372" r:id="rId23"/>
    <p:sldId id="377" r:id="rId2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9E2D3"/>
    <a:srgbClr val="1F4B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24"/>
    <p:restoredTop sz="66610"/>
  </p:normalViewPr>
  <p:slideViewPr>
    <p:cSldViewPr snapToGrid="0">
      <p:cViewPr varScale="1">
        <p:scale>
          <a:sx n="102" d="100"/>
          <a:sy n="102" d="100"/>
        </p:scale>
        <p:origin x="2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2FF510-5B46-5048-9934-3289A2A39B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5AF6EE-C450-CB4B-9F11-6715DE1FE1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175B3-5D69-1E4C-8C9B-EB78F7CAD6C1}" type="datetimeFigureOut">
              <a:rPr lang="pl-PL" smtClean="0"/>
              <a:t>26.02.2019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BEEBB-241B-104E-9B52-2EB6D2C7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C1880-454E-624C-B4BD-286017DED7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DD7A5-F980-1E45-9187-F759F4A5AC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7823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F17D8-9CB1-EF4E-9ADA-A4A696E12946}" type="datetimeFigureOut">
              <a:rPr lang="pl-PL" smtClean="0"/>
              <a:t>26.02.2019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33205-1B8F-4342-90BE-83778E42B09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46241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6945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Raft: The Understandable Distributed Consensus 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1913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Raft: The Understandable Distributed Consensus 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6680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Raft: The Understandable Distributed Consensus 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8506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Raft: The Understandable Distributed Consensus 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2919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Raft: The Understandable Distributed Consensus 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0505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Raft: The Understandable Distributed Consensus 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116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Raft: The Understandable Distributed Consensus 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8372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Raft: The Understandable Distributed Consensus 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606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Raft: The Understandable Distributed Consensus 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3150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Raft: The Understandable Distributed Consensus 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3748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Kubelet</a:t>
            </a:r>
            <a:r>
              <a:rPr lang="pl-PL" dirty="0"/>
              <a:t> to taki </a:t>
            </a:r>
            <a:r>
              <a:rPr lang="pl-PL" dirty="0" err="1"/>
              <a:t>supervisor</a:t>
            </a:r>
            <a:endParaRPr lang="pl-PL" dirty="0"/>
          </a:p>
          <a:p>
            <a:r>
              <a:rPr lang="pl-PL" dirty="0"/>
              <a:t>Nie zarządza kontenerami nie stworzonymi w ramach k8s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9506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Alpha level, for example v1alpha1 is disabled by default, support for a feature may be dropped at any time without notice and should only be used in short-lived testing clusters.</a:t>
            </a:r>
          </a:p>
          <a:p>
            <a:r>
              <a:rPr 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Beta level, for example v2beta3, is enabled by default, means that the code is well tested but the semantics of objects may change in incompatible ways in a subsequent beta or stable release.</a:t>
            </a:r>
          </a:p>
          <a:p>
            <a:r>
              <a:rPr 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Stable level, for example, v1 will appear in released software for many subsequent versions.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3146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Raft: The Understandable Distributed Consensus 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1522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Raft: The Understandable Distributed Consensus 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8473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Raft: The Understandable Distributed Consensus 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811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Raft: The Understandable Distributed Consensus 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1672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5163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Raft: The Understandable Distributed Consensus 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307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quare">
            <a:extLst>
              <a:ext uri="{FF2B5EF4-FFF2-40B4-BE49-F238E27FC236}">
                <a16:creationId xmlns:a16="http://schemas.microsoft.com/office/drawing/2014/main" id="{7159BB63-FEA6-8345-BE0F-4A8236C028B5}"/>
              </a:ext>
            </a:extLst>
          </p:cNvPr>
          <p:cNvSpPr/>
          <p:nvPr userDrawn="1"/>
        </p:nvSpPr>
        <p:spPr>
          <a:xfrm>
            <a:off x="838200" y="1073150"/>
            <a:ext cx="4711700" cy="4711700"/>
          </a:xfrm>
          <a:prstGeom prst="rect">
            <a:avLst/>
          </a:prstGeom>
          <a:solidFill>
            <a:srgbClr val="A9E2D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latin typeface="Arial"/>
              <a:ea typeface="Arial"/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41DF94-02B0-F145-A123-ABE869E5E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5020" y="2913145"/>
            <a:ext cx="9144000" cy="1019010"/>
          </a:xfrm>
          <a:noFill/>
          <a:ln w="38100">
            <a:solidFill>
              <a:srgbClr val="000000"/>
            </a:solidFill>
            <a:miter lim="800000"/>
          </a:ln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r>
              <a:rPr lang="en-US" sz="4800"/>
              <a:t>Click to edit Master title style</a:t>
            </a:r>
            <a:endParaRPr lang="pl-PL" sz="4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76986-1FF3-8D4F-AF8A-9DD7D9AF76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3554" y="5103267"/>
            <a:ext cx="1520169" cy="454845"/>
          </a:xfrm>
          <a:prstGeom prst="rect">
            <a:avLst/>
          </a:prstGeom>
        </p:spPr>
      </p:pic>
      <p:sp>
        <p:nvSpPr>
          <p:cNvPr id="10" name="www.mycompany.com">
            <a:extLst>
              <a:ext uri="{FF2B5EF4-FFF2-40B4-BE49-F238E27FC236}">
                <a16:creationId xmlns:a16="http://schemas.microsoft.com/office/drawing/2014/main" id="{DE0B1EE2-C715-E04C-BDF8-2CE165B5D5E2}"/>
              </a:ext>
            </a:extLst>
          </p:cNvPr>
          <p:cNvSpPr/>
          <p:nvPr userDrawn="1"/>
        </p:nvSpPr>
        <p:spPr>
          <a:xfrm>
            <a:off x="5769000" y="4160392"/>
            <a:ext cx="3225800" cy="276999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952500">
              <a:lnSpc>
                <a:spcPct val="14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323C40"/>
                </a:solidFill>
                <a:uFill>
                  <a:solidFill>
                    <a:srgbClr val="323C4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pl-PL" sz="1800" err="1">
                <a:solidFill>
                  <a:srgbClr val="000000"/>
                </a:solidFill>
                <a:latin typeface="+mj-lt"/>
                <a:ea typeface="Montserrat"/>
                <a:cs typeface="Montserrat"/>
              </a:rPr>
              <a:t>https</a:t>
            </a:r>
            <a:r>
              <a:rPr lang="pl-PL" sz="1800">
                <a:solidFill>
                  <a:srgbClr val="000000"/>
                </a:solidFill>
                <a:latin typeface="+mj-lt"/>
                <a:ea typeface="Montserrat"/>
                <a:cs typeface="Montserrat"/>
              </a:rPr>
              <a:t>://</a:t>
            </a:r>
            <a:r>
              <a:rPr lang="pl-PL" sz="1800" err="1">
                <a:solidFill>
                  <a:srgbClr val="000000"/>
                </a:solidFill>
                <a:latin typeface="+mj-lt"/>
                <a:ea typeface="Montserrat"/>
                <a:cs typeface="Montserrat"/>
              </a:rPr>
              <a:t>chmurowisko.pl</a:t>
            </a:r>
            <a:endParaRPr sz="1800">
              <a:solidFill>
                <a:srgbClr val="000000"/>
              </a:solidFill>
              <a:latin typeface="+mj-lt"/>
              <a:ea typeface="Montserrat"/>
              <a:cs typeface="Montserrat"/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F970E39-D389-D04F-B0AA-DF82C8A1F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A9E4A-635B-8A4A-BD7C-B5EBB8B8D025}" type="datetime1">
              <a:rPr lang="pl-PL" smtClean="0"/>
              <a:t>26.02.2019</a:t>
            </a:fld>
            <a:endParaRPr lang="pl-PL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66B4B75-05E0-004F-A280-DA0CEE138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 Chmurowisko Sp. z o.o.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133738-7DCE-1A40-817D-594F11DA9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6DEB8-C844-9D43-BFE6-0C302C846C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09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1627374-E8C2-7045-8746-AB0E07099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94076" cy="7910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D7ECDF-8DDF-4D44-B28C-9B5266B74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000"/>
            <a:ext cx="10515600" cy="48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549E6C-D79C-CB48-9299-1A762B71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6622" y="563576"/>
            <a:ext cx="1317178" cy="39410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2DEBF-F438-374C-9FD2-3818F647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9BF66-7676-B04F-99B7-252C46CFC1B1}" type="datetime1">
              <a:rPr lang="pl-PL" smtClean="0"/>
              <a:t>26.02.2019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46E9AB-6B6D-9B4F-9A13-3DC3C4A8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 Chmurowisko Sp. z o.o.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65226-C4DF-5B46-A02D-1AFE76153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6DEB8-C844-9D43-BFE6-0C302C846C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717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464AB-CC53-564C-8D6E-1BFABCFD0A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400" y="1359332"/>
            <a:ext cx="5184000" cy="48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A6442-9CE2-234F-9A76-126D1E72A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0" y="1359332"/>
            <a:ext cx="5180400" cy="48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D21C5-314E-A54B-AE94-99BC58FED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4C923-A47A-E64F-9940-CDDB26EE6DFB}" type="datetime1">
              <a:rPr lang="pl-PL" smtClean="0"/>
              <a:t>26.02.2019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63730-264D-154D-923D-48E0BD4F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 Chmurowisko Sp. z o.o.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04D53-E639-0E48-8F38-8FF44DA9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6DEB8-C844-9D43-BFE6-0C302C846C8F}" type="slidenum">
              <a:rPr lang="pl-PL" smtClean="0"/>
              <a:t>‹#›</a:t>
            </a:fld>
            <a:endParaRPr lang="pl-PL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986124-01A6-664E-BF12-A83C94C6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94076" cy="7910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220C9-8768-F244-9D0C-B75A086B9D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6622" y="563576"/>
            <a:ext cx="1317178" cy="39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46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47A27-916D-0E47-AD6C-D794F970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DAA6E-F70A-B544-8992-F67338CAEA37}" type="datetime1">
              <a:rPr lang="pl-PL" smtClean="0"/>
              <a:t>26.02.2019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74996-8151-8E4B-8115-AE8639CE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pl-PL"/>
              <a:t> Chmurowisko Sp. z o.o.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6B4FD-A0ED-464C-B4CE-BA8D0C322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D6DEB8-C844-9D43-BFE6-0C302C846C8F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D49B2-B7CE-7F4F-801D-E56CF2CE7D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2800" y="2917825"/>
            <a:ext cx="10515600" cy="1325563"/>
          </a:xfrm>
        </p:spPr>
        <p:txBody>
          <a:bodyPr anchor="ctr"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pl-P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5ABE2-E833-B14C-8576-239B0B0795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6622" y="563576"/>
            <a:ext cx="1317178" cy="39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72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31DE7E-CD96-C945-8C2D-4EFEA5EA7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6622" y="563576"/>
            <a:ext cx="1317178" cy="39410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5A3254-2BAA-1E48-B778-A9361EFE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63740-31FA-7A49-A5FA-F898F5BB3A31}" type="datetime1">
              <a:rPr lang="pl-PL" smtClean="0"/>
              <a:t>26.02.2019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4B452E-7B7D-5444-9EA8-8A8E0F2A1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 Chmurowisko Sp. z o.o.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40119-AD38-6448-B6CC-5483DB02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6DEB8-C844-9D43-BFE6-0C302C846C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1478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10C7FF-D56F-AC44-8CF6-29AF13B3B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82FB02A-CD4F-7042-AC9C-862F66DD2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AAAEE5E-81EF-B44D-B04B-C1ABF4D2E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EA4C-CAC0-9240-84DD-5CA7C7BE8B76}" type="datetime1">
              <a:rPr lang="pl-PL" smtClean="0"/>
              <a:t>26.02.2019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01E13AD-A13D-B54E-BF0C-EF9EDDE93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 err="1"/>
              <a:t>Chmurowisko</a:t>
            </a:r>
            <a:r>
              <a:rPr lang="pl-PL"/>
              <a:t>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FF1F610-D39E-D444-8C54-AE0D7F89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‹#›</a:t>
            </a:fld>
            <a:endParaRPr lang="pl-PL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57FA883-CCBC-FC4B-913E-AF9E6D02EA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6622" y="563576"/>
            <a:ext cx="1317178" cy="39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5398A0-768A-3845-A602-BC5005341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02D78-EF1C-6F48-972B-24D86E73E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5F3C-CD03-8145-9461-DB0369744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23814-A013-AA48-84A1-92D43743ECCC}" type="datetime1">
              <a:rPr lang="pl-PL" smtClean="0"/>
              <a:t>26.02.2019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A2264-947F-0843-B03F-F85B2D994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 Chmurowisko Sp. z o.o.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F40C-39DA-5A48-9C6A-851CD0B85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6DEB8-C844-9D43-BFE6-0C302C846C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160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cognitive-services/speech-service" TargetMode="External"/><Relationship Id="rId13" Type="http://schemas.openxmlformats.org/officeDocument/2006/relationships/hyperlink" Target="https://docs.microsoft.com/en-us/azure/cognitive-services/luis/" TargetMode="External"/><Relationship Id="rId18" Type="http://schemas.openxmlformats.org/officeDocument/2006/relationships/hyperlink" Target="https://docs.microsoft.com/en-us/azure/cognitive-services/Bing-Video-Search/" TargetMode="External"/><Relationship Id="rId3" Type="http://schemas.openxmlformats.org/officeDocument/2006/relationships/hyperlink" Target="https://docs.microsoft.com/en-us/azure/cognitive-services/computer-vision/" TargetMode="External"/><Relationship Id="rId21" Type="http://schemas.openxmlformats.org/officeDocument/2006/relationships/hyperlink" Target="https://docs.microsoft.com/en-us/azure/cognitive-services/bing-custom-search" TargetMode="External"/><Relationship Id="rId7" Type="http://schemas.openxmlformats.org/officeDocument/2006/relationships/hyperlink" Target="https://docs.microsoft.com/en-us/azure/cognitive-services/video-indexer/video-indexer-overview" TargetMode="External"/><Relationship Id="rId12" Type="http://schemas.openxmlformats.org/officeDocument/2006/relationships/hyperlink" Target="https://docs.microsoft.com/en-us/azure/cognitive-services/bing-spell-check/" TargetMode="External"/><Relationship Id="rId17" Type="http://schemas.openxmlformats.org/officeDocument/2006/relationships/hyperlink" Target="https://docs.microsoft.com/en-us/azure/cognitive-services/bing-news-search/" TargetMode="External"/><Relationship Id="rId25" Type="http://schemas.openxmlformats.org/officeDocument/2006/relationships/hyperlink" Target="https://docs.microsoft.com/en-us/azure/cognitive-services/bing-local-business-search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docs.microsoft.com/en-us/azure/cognitive-services/qnamaker/index" TargetMode="External"/><Relationship Id="rId20" Type="http://schemas.openxmlformats.org/officeDocument/2006/relationships/hyperlink" Target="https://docs.microsoft.com/en-us/azure/cognitive-services/Bing-Autosugges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azure/cognitive-services/face/" TargetMode="External"/><Relationship Id="rId11" Type="http://schemas.openxmlformats.org/officeDocument/2006/relationships/hyperlink" Target="https://docs.microsoft.com/en-us/azure/cognitive-services/translator-speech/" TargetMode="External"/><Relationship Id="rId24" Type="http://schemas.openxmlformats.org/officeDocument/2006/relationships/hyperlink" Target="https://docs.microsoft.com/en-us/azure/cognitive-services/bing-visual-search" TargetMode="External"/><Relationship Id="rId5" Type="http://schemas.openxmlformats.org/officeDocument/2006/relationships/hyperlink" Target="https://docs.microsoft.com/en-us/azure/cognitive-services/Custom-Vision-Service/" TargetMode="External"/><Relationship Id="rId15" Type="http://schemas.openxmlformats.org/officeDocument/2006/relationships/hyperlink" Target="https://docs.microsoft.com/en-us/azure/cognitive-services/translator/" TargetMode="External"/><Relationship Id="rId23" Type="http://schemas.openxmlformats.org/officeDocument/2006/relationships/hyperlink" Target="https://docs.microsoft.com/en-us/azure/cognitive-services/bing-image-search" TargetMode="External"/><Relationship Id="rId10" Type="http://schemas.openxmlformats.org/officeDocument/2006/relationships/hyperlink" Target="https://docs.microsoft.com/en-us/azure/cognitive-services/speech/home" TargetMode="External"/><Relationship Id="rId19" Type="http://schemas.openxmlformats.org/officeDocument/2006/relationships/hyperlink" Target="https://docs.microsoft.com/en-us/azure/cognitive-services/bing-web-search/" TargetMode="External"/><Relationship Id="rId4" Type="http://schemas.openxmlformats.org/officeDocument/2006/relationships/hyperlink" Target="https://docs.microsoft.com/en-us/azure/cognitive-services/content-moderator/" TargetMode="External"/><Relationship Id="rId9" Type="http://schemas.openxmlformats.org/officeDocument/2006/relationships/hyperlink" Target="https://docs.microsoft.com/en-us/azure/cognitive-services/speaker-recognition/home" TargetMode="External"/><Relationship Id="rId14" Type="http://schemas.openxmlformats.org/officeDocument/2006/relationships/hyperlink" Target="https://docs.microsoft.com/en-us/azure/cognitive-services/text-analytics/" TargetMode="External"/><Relationship Id="rId22" Type="http://schemas.openxmlformats.org/officeDocument/2006/relationships/hyperlink" Target="https://docs.microsoft.com/en-us/azure/cognitive-services/bing-entities-search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cognitive.microsoft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ly.pl/qGeZe" TargetMode="External"/><Relationship Id="rId2" Type="http://schemas.openxmlformats.org/officeDocument/2006/relationships/hyperlink" Target="mailto:damian.s.mazurek@gmail.com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zkola.chmurowisko.pl/ai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707B-FD3E-E341-8F37-38E902008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5020" y="2913145"/>
            <a:ext cx="10011980" cy="1019010"/>
          </a:xfrm>
        </p:spPr>
        <p:txBody>
          <a:bodyPr>
            <a:normAutofit/>
          </a:bodyPr>
          <a:lstStyle/>
          <a:p>
            <a:r>
              <a:rPr lang="pl-PL" dirty="0"/>
              <a:t>AI w MS </a:t>
            </a:r>
            <a:r>
              <a:rPr lang="pl-PL" dirty="0" err="1"/>
              <a:t>Azure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899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Usługi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Kongitywne</a:t>
            </a:r>
            <a:endParaRPr lang="pl-PL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10</a:t>
            </a:fld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2F0C5CEA-7CCA-0841-AB30-7ECCE4016E74}"/>
              </a:ext>
            </a:extLst>
          </p:cNvPr>
          <p:cNvSpPr/>
          <p:nvPr/>
        </p:nvSpPr>
        <p:spPr>
          <a:xfrm>
            <a:off x="592898" y="189218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b="1" dirty="0" err="1">
                <a:solidFill>
                  <a:srgbClr val="000000"/>
                </a:solidFill>
                <a:latin typeface="Segoe UI"/>
              </a:rPr>
              <a:t>Vision</a:t>
            </a:r>
            <a:r>
              <a:rPr lang="pl-PL" b="1" dirty="0">
                <a:solidFill>
                  <a:srgbClr val="000000"/>
                </a:solidFill>
                <a:latin typeface="Segoe UI"/>
              </a:rPr>
              <a:t>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3"/>
              </a:rPr>
              <a:t>Computer Vision</a:t>
            </a:r>
            <a:endParaRPr lang="pl-PL" dirty="0">
              <a:solidFill>
                <a:srgbClr val="000000"/>
              </a:solidFill>
              <a:latin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4"/>
              </a:rPr>
              <a:t>Content Moderator</a:t>
            </a:r>
            <a:endParaRPr lang="pl-PL" dirty="0">
              <a:solidFill>
                <a:srgbClr val="000000"/>
              </a:solidFill>
              <a:latin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5"/>
              </a:rPr>
              <a:t>Custom Vision Service </a:t>
            </a:r>
            <a:r>
              <a:rPr lang="pl-PL" baseline="30000" dirty="0">
                <a:solidFill>
                  <a:srgbClr val="000000"/>
                </a:solidFill>
                <a:latin typeface="Segoe UI"/>
                <a:hlinkClick r:id="rId5"/>
              </a:rPr>
              <a:t>PREVIEW</a:t>
            </a:r>
            <a:endParaRPr lang="pl-PL" dirty="0">
              <a:solidFill>
                <a:srgbClr val="000000"/>
              </a:solidFill>
              <a:latin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6"/>
              </a:rPr>
              <a:t>Face API</a:t>
            </a:r>
            <a:endParaRPr lang="pl-PL" dirty="0">
              <a:solidFill>
                <a:srgbClr val="000000"/>
              </a:solidFill>
              <a:latin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7"/>
              </a:rPr>
              <a:t>Video Indexer</a:t>
            </a:r>
            <a:endParaRPr lang="pl-PL" dirty="0">
              <a:solidFill>
                <a:srgbClr val="000000"/>
              </a:solidFill>
              <a:latin typeface="Segoe UI"/>
            </a:endParaRPr>
          </a:p>
          <a:p>
            <a:endParaRPr lang="pl-PL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94209099-8796-D440-9443-CF6B4A508E49}"/>
              </a:ext>
            </a:extLst>
          </p:cNvPr>
          <p:cNvSpPr/>
          <p:nvPr/>
        </p:nvSpPr>
        <p:spPr>
          <a:xfrm>
            <a:off x="592898" y="446561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b="1" dirty="0">
                <a:solidFill>
                  <a:srgbClr val="000000"/>
                </a:solidFill>
                <a:latin typeface="Segoe UI"/>
              </a:rPr>
              <a:t>Speech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8"/>
              </a:rPr>
              <a:t>Speech Service API</a:t>
            </a:r>
            <a:endParaRPr lang="pl-PL" dirty="0">
              <a:solidFill>
                <a:srgbClr val="000000"/>
              </a:solidFill>
              <a:latin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9"/>
              </a:rPr>
              <a:t>Speaker Recognition </a:t>
            </a:r>
            <a:r>
              <a:rPr lang="pl-PL" baseline="30000" dirty="0">
                <a:solidFill>
                  <a:srgbClr val="000000"/>
                </a:solidFill>
                <a:latin typeface="Segoe UI"/>
                <a:hlinkClick r:id="rId9"/>
              </a:rPr>
              <a:t>PREVIEW</a:t>
            </a:r>
            <a:endParaRPr lang="pl-PL" dirty="0">
              <a:solidFill>
                <a:srgbClr val="000000"/>
              </a:solidFill>
              <a:latin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10"/>
              </a:rPr>
              <a:t>Bing Speech API </a:t>
            </a:r>
            <a:r>
              <a:rPr lang="pl-PL" baseline="30000" dirty="0">
                <a:solidFill>
                  <a:srgbClr val="000000"/>
                </a:solidFill>
                <a:latin typeface="Segoe UI"/>
                <a:hlinkClick r:id="rId10"/>
              </a:rPr>
              <a:t>RETIRING</a:t>
            </a:r>
            <a:endParaRPr lang="pl-PL" dirty="0">
              <a:solidFill>
                <a:srgbClr val="000000"/>
              </a:solidFill>
              <a:latin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11"/>
              </a:rPr>
              <a:t>Translator Speech </a:t>
            </a:r>
            <a:r>
              <a:rPr lang="pl-PL" baseline="30000" dirty="0">
                <a:solidFill>
                  <a:srgbClr val="000000"/>
                </a:solidFill>
                <a:latin typeface="Segoe UI"/>
                <a:hlinkClick r:id="rId11"/>
              </a:rPr>
              <a:t>RETIRING</a:t>
            </a:r>
            <a:endParaRPr lang="pl-PL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633D66B8-156C-2840-8670-55DBE783F0CE}"/>
              </a:ext>
            </a:extLst>
          </p:cNvPr>
          <p:cNvSpPr/>
          <p:nvPr/>
        </p:nvSpPr>
        <p:spPr>
          <a:xfrm>
            <a:off x="5257800" y="189218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b="1" dirty="0">
                <a:solidFill>
                  <a:srgbClr val="000000"/>
                </a:solidFill>
                <a:latin typeface="Segoe UI"/>
              </a:rPr>
              <a:t>Language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12"/>
              </a:rPr>
              <a:t>Bing Spell Check</a:t>
            </a:r>
            <a:endParaRPr lang="pl-PL" dirty="0">
              <a:solidFill>
                <a:srgbClr val="000000"/>
              </a:solidFill>
              <a:latin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13"/>
              </a:rPr>
              <a:t>Language Understanding (LUIS)</a:t>
            </a:r>
            <a:endParaRPr lang="pl-PL" dirty="0">
              <a:solidFill>
                <a:srgbClr val="000000"/>
              </a:solidFill>
              <a:latin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14"/>
              </a:rPr>
              <a:t>Text Analytics</a:t>
            </a:r>
            <a:endParaRPr lang="pl-PL" dirty="0">
              <a:solidFill>
                <a:srgbClr val="000000"/>
              </a:solidFill>
              <a:latin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15"/>
              </a:rPr>
              <a:t>Translator Text</a:t>
            </a:r>
            <a:endParaRPr lang="pl-PL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AFEE4F01-8818-6040-B39E-E03EBDC9920A}"/>
              </a:ext>
            </a:extLst>
          </p:cNvPr>
          <p:cNvSpPr/>
          <p:nvPr/>
        </p:nvSpPr>
        <p:spPr>
          <a:xfrm>
            <a:off x="5257800" y="44656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b="1" dirty="0">
                <a:solidFill>
                  <a:srgbClr val="000000"/>
                </a:solidFill>
                <a:latin typeface="Segoe UI"/>
              </a:rPr>
              <a:t>Knowledge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16"/>
              </a:rPr>
              <a:t>QnA Maker</a:t>
            </a:r>
            <a:endParaRPr lang="pl-PL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E193F5CC-32C8-6145-9885-3F03C602AC0E}"/>
              </a:ext>
            </a:extLst>
          </p:cNvPr>
          <p:cNvSpPr/>
          <p:nvPr/>
        </p:nvSpPr>
        <p:spPr>
          <a:xfrm>
            <a:off x="9144000" y="189218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b="1" dirty="0" err="1">
                <a:solidFill>
                  <a:srgbClr val="000000"/>
                </a:solidFill>
                <a:latin typeface="Segoe UI"/>
              </a:rPr>
              <a:t>Search</a:t>
            </a:r>
            <a:r>
              <a:rPr lang="pl-PL" b="1" dirty="0">
                <a:solidFill>
                  <a:srgbClr val="000000"/>
                </a:solidFill>
                <a:latin typeface="Segoe UI"/>
              </a:rPr>
              <a:t>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17"/>
              </a:rPr>
              <a:t>Bing News Search</a:t>
            </a:r>
            <a:endParaRPr lang="pl-PL" dirty="0">
              <a:solidFill>
                <a:srgbClr val="000000"/>
              </a:solidFill>
              <a:latin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18"/>
              </a:rPr>
              <a:t>Bing Video Search</a:t>
            </a:r>
            <a:endParaRPr lang="pl-PL" dirty="0">
              <a:solidFill>
                <a:srgbClr val="000000"/>
              </a:solidFill>
              <a:latin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19"/>
              </a:rPr>
              <a:t>Bing Web Search</a:t>
            </a:r>
            <a:endParaRPr lang="pl-PL" dirty="0">
              <a:solidFill>
                <a:srgbClr val="000000"/>
              </a:solidFill>
              <a:latin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20"/>
              </a:rPr>
              <a:t>Bing Autosuggest</a:t>
            </a:r>
            <a:endParaRPr lang="pl-PL" dirty="0">
              <a:solidFill>
                <a:srgbClr val="000000"/>
              </a:solidFill>
              <a:latin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21"/>
              </a:rPr>
              <a:t>Bing Custom Search</a:t>
            </a:r>
            <a:endParaRPr lang="pl-PL" dirty="0">
              <a:solidFill>
                <a:srgbClr val="000000"/>
              </a:solidFill>
              <a:latin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22"/>
              </a:rPr>
              <a:t>Bing Entity Search</a:t>
            </a:r>
            <a:endParaRPr lang="pl-PL" dirty="0">
              <a:solidFill>
                <a:srgbClr val="000000"/>
              </a:solidFill>
              <a:latin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23"/>
              </a:rPr>
              <a:t>Bing Image Search</a:t>
            </a:r>
            <a:endParaRPr lang="pl-PL" dirty="0">
              <a:solidFill>
                <a:srgbClr val="000000"/>
              </a:solidFill>
              <a:latin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24"/>
              </a:rPr>
              <a:t>Bing Visual Search</a:t>
            </a:r>
            <a:endParaRPr lang="pl-PL" dirty="0">
              <a:solidFill>
                <a:srgbClr val="000000"/>
              </a:solidFill>
              <a:latin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Segoe UI"/>
                <a:hlinkClick r:id="rId25"/>
              </a:rPr>
              <a:t>Bing Local Business Search</a:t>
            </a:r>
            <a:endParaRPr lang="pl-PL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10454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Usługi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Kongitywne</a:t>
            </a:r>
            <a:endParaRPr lang="pl-PL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11</a:t>
            </a:fld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F54699A-E1D4-7A48-9CAC-3297FE65B61E}"/>
              </a:ext>
            </a:extLst>
          </p:cNvPr>
          <p:cNvSpPr txBox="1"/>
          <p:nvPr/>
        </p:nvSpPr>
        <p:spPr>
          <a:xfrm>
            <a:off x="826718" y="2204581"/>
            <a:ext cx="70128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Trzy najciekawsze usługi kognitywne wg. mojego subiektywnego wyboru: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/>
              <a:t>FaceAPI</a:t>
            </a:r>
            <a:endParaRPr lang="pl-PL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/>
              <a:t>Custom</a:t>
            </a:r>
            <a:r>
              <a:rPr lang="pl-PL" b="1" dirty="0"/>
              <a:t> </a:t>
            </a:r>
            <a:r>
              <a:rPr lang="pl-PL" b="1" dirty="0" err="1"/>
              <a:t>Vision</a:t>
            </a:r>
            <a:r>
              <a:rPr lang="pl-PL" b="1" dirty="0"/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/>
              <a:t>LUIS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EE94CC45-6ED8-2E45-8500-E58AF81A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453" y="2981666"/>
            <a:ext cx="5208294" cy="30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4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Usługi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Kongitywne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 – Face API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12</a:t>
            </a:fld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F54699A-E1D4-7A48-9CAC-3297FE65B61E}"/>
              </a:ext>
            </a:extLst>
          </p:cNvPr>
          <p:cNvSpPr txBox="1"/>
          <p:nvPr/>
        </p:nvSpPr>
        <p:spPr>
          <a:xfrm>
            <a:off x="826718" y="2204581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A98DD92-5FB8-E647-AFAD-C0F07076A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678" y="2329842"/>
            <a:ext cx="5521844" cy="2532432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9BF6481C-A663-DC41-80F1-54BA7CC2E6D1}"/>
              </a:ext>
            </a:extLst>
          </p:cNvPr>
          <p:cNvSpPr txBox="1"/>
          <p:nvPr/>
        </p:nvSpPr>
        <p:spPr>
          <a:xfrm>
            <a:off x="481012" y="2204581"/>
            <a:ext cx="62607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ctr">
              <a:buFont typeface="+mj-lt"/>
              <a:buAutoNum type="arabicPeriod"/>
            </a:pPr>
            <a:r>
              <a:rPr lang="pl-PL" sz="2000" dirty="0"/>
              <a:t>Rozpoznawanie twarzy.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pl-PL" sz="2000" dirty="0"/>
              <a:t>Podawanie cech charakterystycznych twarzy.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pl-PL" sz="2000" dirty="0"/>
              <a:t>Rozpoznawanie płci i wieku.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pl-PL" sz="2000" dirty="0"/>
              <a:t>Porównywanie twarzy.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pl-PL" sz="2000" dirty="0"/>
              <a:t>Znajdowanie podobnych twarzy.</a:t>
            </a:r>
          </a:p>
        </p:txBody>
      </p:sp>
    </p:spTree>
    <p:extLst>
      <p:ext uri="{BB962C8B-B14F-4D97-AF65-F5344CB8AC3E}">
        <p14:creationId xmlns:p14="http://schemas.microsoft.com/office/powerpoint/2010/main" val="428291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Usługi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Kongitywne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Custom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Vision</a:t>
            </a:r>
            <a:endParaRPr lang="pl-PL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13</a:t>
            </a:fld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94EF02EE-048C-514D-B319-F37DFC146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8386"/>
            <a:ext cx="12192000" cy="34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15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Usługi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Kongitywne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Custom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Vision</a:t>
            </a:r>
            <a:endParaRPr lang="pl-PL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14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B33E440-CFAF-DC48-B5BA-8BDCFE3D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62" y="1178132"/>
            <a:ext cx="9160701" cy="50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15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Usługi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Kongitywne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 LUIS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15</a:t>
            </a:fld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F54699A-E1D4-7A48-9CAC-3297FE65B61E}"/>
              </a:ext>
            </a:extLst>
          </p:cNvPr>
          <p:cNvSpPr txBox="1"/>
          <p:nvPr/>
        </p:nvSpPr>
        <p:spPr>
          <a:xfrm>
            <a:off x="826718" y="2204581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078B92E-F7FC-AA47-A90C-44E4C2ECC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089" y="2598715"/>
            <a:ext cx="4442361" cy="2324013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CFC052EB-D2EF-5F42-BD23-F988CC34852C}"/>
              </a:ext>
            </a:extLst>
          </p:cNvPr>
          <p:cNvSpPr txBox="1"/>
          <p:nvPr/>
        </p:nvSpPr>
        <p:spPr>
          <a:xfrm>
            <a:off x="480338" y="2090883"/>
            <a:ext cx="5682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ctr">
              <a:buFont typeface="+mj-lt"/>
              <a:buAutoNum type="arabicPeriod"/>
            </a:pPr>
            <a:r>
              <a:rPr lang="pl-PL" sz="2000" dirty="0"/>
              <a:t>Rozumienie języka naturalnego człowieka.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pl-PL" sz="2000" dirty="0"/>
              <a:t>Integracja z </a:t>
            </a:r>
            <a:r>
              <a:rPr lang="pl-PL" sz="2000" dirty="0" err="1"/>
              <a:t>Azure</a:t>
            </a:r>
            <a:r>
              <a:rPr lang="pl-PL" sz="2000" dirty="0"/>
              <a:t> Bot Framework.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pl-PL" sz="2000" dirty="0"/>
              <a:t>W pełni </a:t>
            </a:r>
            <a:r>
              <a:rPr lang="pl-PL" sz="2000" dirty="0" err="1"/>
              <a:t>zarządzalna</a:t>
            </a:r>
            <a:r>
              <a:rPr lang="pl-PL" sz="2000" dirty="0"/>
              <a:t> usługa.</a:t>
            </a:r>
          </a:p>
        </p:txBody>
      </p:sp>
    </p:spTree>
    <p:extLst>
      <p:ext uri="{BB962C8B-B14F-4D97-AF65-F5344CB8AC3E}">
        <p14:creationId xmlns:p14="http://schemas.microsoft.com/office/powerpoint/2010/main" val="918422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Usługi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Kongitywne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 LUIS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16</a:t>
            </a:fld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F54699A-E1D4-7A48-9CAC-3297FE65B61E}"/>
              </a:ext>
            </a:extLst>
          </p:cNvPr>
          <p:cNvSpPr txBox="1"/>
          <p:nvPr/>
        </p:nvSpPr>
        <p:spPr>
          <a:xfrm>
            <a:off x="826718" y="2204581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C475485-CD99-BD4F-B473-E89AB3B92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850255"/>
              </p:ext>
            </p:extLst>
          </p:nvPr>
        </p:nvGraphicFramePr>
        <p:xfrm>
          <a:off x="1866900" y="2045354"/>
          <a:ext cx="8458200" cy="28346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932924977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19312742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8202522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pl-PL" b="1" dirty="0" err="1">
                          <a:effectLst/>
                        </a:rPr>
                        <a:t>Example</a:t>
                      </a:r>
                      <a:r>
                        <a:rPr lang="pl-PL" b="1" dirty="0">
                          <a:effectLst/>
                        </a:rPr>
                        <a:t> </a:t>
                      </a:r>
                      <a:r>
                        <a:rPr lang="pl-PL" b="1" dirty="0" err="1">
                          <a:effectLst/>
                        </a:rPr>
                        <a:t>user</a:t>
                      </a:r>
                      <a:r>
                        <a:rPr lang="pl-PL" b="1" dirty="0">
                          <a:effectLst/>
                        </a:rPr>
                        <a:t> </a:t>
                      </a:r>
                      <a:r>
                        <a:rPr lang="pl-PL" b="1" dirty="0" err="1">
                          <a:effectLst/>
                        </a:rPr>
                        <a:t>utterance</a:t>
                      </a:r>
                      <a:endParaRPr lang="pl-PL" b="1" dirty="0">
                        <a:effectLst/>
                      </a:endParaRPr>
                    </a:p>
                  </a:txBody>
                  <a:tcPr marL="152400" marR="152400" marT="114300" marB="1143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b="1" dirty="0" err="1">
                          <a:effectLst/>
                        </a:rPr>
                        <a:t>Intent</a:t>
                      </a:r>
                      <a:endParaRPr lang="pl-PL" b="1" dirty="0">
                        <a:effectLst/>
                      </a:endParaRPr>
                    </a:p>
                  </a:txBody>
                  <a:tcPr marL="152400" marR="152400" marT="114300" marB="1143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b="1" dirty="0" err="1">
                          <a:effectLst/>
                        </a:rPr>
                        <a:t>Entities</a:t>
                      </a:r>
                      <a:endParaRPr lang="pl-PL" b="1" dirty="0">
                        <a:effectLst/>
                      </a:endParaRPr>
                    </a:p>
                  </a:txBody>
                  <a:tcPr marL="152400" marR="152400" marT="114300" marB="114300" anchor="b"/>
                </a:tc>
                <a:extLst>
                  <a:ext uri="{0D108BD9-81ED-4DB2-BD59-A6C34878D82A}">
                    <a16:rowId xmlns:a16="http://schemas.microsoft.com/office/drawing/2014/main" val="2159695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pl-PL" dirty="0">
                          <a:effectLst/>
                        </a:rPr>
                        <a:t>"</a:t>
                      </a:r>
                      <a:r>
                        <a:rPr lang="pl-PL" dirty="0" err="1">
                          <a:effectLst/>
                        </a:rPr>
                        <a:t>Book</a:t>
                      </a:r>
                      <a:r>
                        <a:rPr lang="pl-PL" dirty="0">
                          <a:effectLst/>
                        </a:rPr>
                        <a:t> a </a:t>
                      </a:r>
                      <a:r>
                        <a:rPr lang="pl-PL" dirty="0" err="1">
                          <a:effectLst/>
                        </a:rPr>
                        <a:t>flight</a:t>
                      </a:r>
                      <a:r>
                        <a:rPr lang="pl-PL" dirty="0">
                          <a:effectLst/>
                        </a:rPr>
                        <a:t> to Seattle?"</a:t>
                      </a: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l-PL" dirty="0" err="1">
                          <a:effectLst/>
                        </a:rPr>
                        <a:t>BookFlight</a:t>
                      </a:r>
                      <a:endParaRPr lang="pl-PL" dirty="0">
                        <a:effectLst/>
                      </a:endParaRP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l-PL" dirty="0">
                          <a:effectLst/>
                        </a:rPr>
                        <a:t>Seattle</a:t>
                      </a:r>
                    </a:p>
                  </a:txBody>
                  <a:tcPr marL="152400" marR="152400" marT="114300" marB="114300"/>
                </a:tc>
                <a:extLst>
                  <a:ext uri="{0D108BD9-81ED-4DB2-BD59-A6C34878D82A}">
                    <a16:rowId xmlns:a16="http://schemas.microsoft.com/office/drawing/2014/main" val="2659362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pl-PL">
                          <a:effectLst/>
                        </a:rPr>
                        <a:t>"When does your store open?"</a:t>
                      </a: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l-PL">
                          <a:effectLst/>
                        </a:rPr>
                        <a:t>StoreHoursAndLocation</a:t>
                      </a: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l-PL">
                          <a:effectLst/>
                        </a:rPr>
                        <a:t>open</a:t>
                      </a:r>
                    </a:p>
                  </a:txBody>
                  <a:tcPr marL="152400" marR="152400" marT="114300" marB="114300"/>
                </a:tc>
                <a:extLst>
                  <a:ext uri="{0D108BD9-81ED-4DB2-BD59-A6C34878D82A}">
                    <a16:rowId xmlns:a16="http://schemas.microsoft.com/office/drawing/2014/main" val="765340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pl-PL">
                          <a:effectLst/>
                        </a:rPr>
                        <a:t>"Schedule a meeting at 1pm with Bob in Distribution"</a:t>
                      </a: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l-PL">
                          <a:effectLst/>
                        </a:rPr>
                        <a:t>ScheduleMeeting</a:t>
                      </a: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l-PL" dirty="0">
                          <a:effectLst/>
                        </a:rPr>
                        <a:t>1pm, Bob</a:t>
                      </a:r>
                    </a:p>
                  </a:txBody>
                  <a:tcPr marL="152400" marR="152400" marT="114300" marB="114300"/>
                </a:tc>
                <a:extLst>
                  <a:ext uri="{0D108BD9-81ED-4DB2-BD59-A6C34878D82A}">
                    <a16:rowId xmlns:a16="http://schemas.microsoft.com/office/drawing/2014/main" val="3338209563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C7E42F64-1CEB-7846-AD6E-BA91DA440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900" y="2584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83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Usługi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Kongitywne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labolatorium</a:t>
            </a:r>
            <a:endParaRPr lang="pl-PL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17</a:t>
            </a:fld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F54699A-E1D4-7A48-9CAC-3297FE65B61E}"/>
              </a:ext>
            </a:extLst>
          </p:cNvPr>
          <p:cNvSpPr txBox="1"/>
          <p:nvPr/>
        </p:nvSpPr>
        <p:spPr>
          <a:xfrm>
            <a:off x="826718" y="2204581"/>
            <a:ext cx="4129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Labolatorium</a:t>
            </a:r>
            <a:r>
              <a:rPr lang="pl-PL" dirty="0"/>
              <a:t> nowych projektów:</a:t>
            </a:r>
            <a:endParaRPr lang="pl-PL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hlinkClick r:id="rId3"/>
              </a:rPr>
              <a:t>https://labs.cognitive.microsoft.com/</a:t>
            </a:r>
            <a:r>
              <a:rPr lang="pl-PL" b="1" dirty="0"/>
              <a:t> 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6C6DF85-18D3-8A48-9A85-05A5008A5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096" y="2330886"/>
            <a:ext cx="3486410" cy="34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21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Azure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 Machine Learning Studio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18</a:t>
            </a:fld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F54699A-E1D4-7A48-9CAC-3297FE65B61E}"/>
              </a:ext>
            </a:extLst>
          </p:cNvPr>
          <p:cNvSpPr txBox="1"/>
          <p:nvPr/>
        </p:nvSpPr>
        <p:spPr>
          <a:xfrm>
            <a:off x="826718" y="2204581"/>
            <a:ext cx="48475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 pełni SaaS rozwiązanie do 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Nie wymaga znajomości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Bezproblemowa integracja z wewnętrznymi usługami </a:t>
            </a:r>
            <a:r>
              <a:rPr lang="pl-PL" dirty="0" err="1"/>
              <a:t>Azure</a:t>
            </a:r>
            <a:r>
              <a:rPr lang="pl-PL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Cortana </a:t>
            </a:r>
            <a:r>
              <a:rPr lang="pl-PL" dirty="0" err="1"/>
              <a:t>intelligence</a:t>
            </a:r>
            <a:r>
              <a:rPr lang="pl-PL" dirty="0"/>
              <a:t> galery.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DFF42746-F1B8-5D40-B9BB-39C3B6F53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1496"/>
            <a:ext cx="5383952" cy="343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57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Azure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 Machine Learning Service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19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7086C5A-B001-C045-8C56-76FD7364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87" y="1869074"/>
            <a:ext cx="10543113" cy="370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0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pl-PL">
                <a:latin typeface="Calibri" panose="020F0502020204030204" pitchFamily="34" charset="0"/>
                <a:cs typeface="Calibri" panose="020F0502020204030204" pitchFamily="34" charset="0"/>
              </a:rPr>
              <a:t>O mnie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D4B417-9C0A-4A4D-A8D6-2798EE3CB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pl-PL" dirty="0"/>
              <a:t>CTO w </a:t>
            </a:r>
            <a:r>
              <a:rPr lang="pl-PL" dirty="0" err="1"/>
              <a:t>Chmurowisku</a:t>
            </a:r>
            <a:endParaRPr lang="pl-PL" dirty="0"/>
          </a:p>
          <a:p>
            <a:r>
              <a:rPr lang="pl-PL" dirty="0"/>
              <a:t>Miłośnik AI i </a:t>
            </a:r>
            <a:r>
              <a:rPr lang="pl-PL" dirty="0" err="1"/>
              <a:t>Cloud</a:t>
            </a:r>
            <a:r>
              <a:rPr lang="pl-PL" dirty="0"/>
              <a:t> </a:t>
            </a:r>
            <a:r>
              <a:rPr lang="pl-PL" dirty="0" err="1"/>
              <a:t>computingu</a:t>
            </a:r>
            <a:endParaRPr lang="pl-PL" dirty="0"/>
          </a:p>
          <a:p>
            <a:r>
              <a:rPr lang="pl-PL" dirty="0" err="1"/>
              <a:t>Biohacker</a:t>
            </a:r>
            <a:r>
              <a:rPr lang="pl-PL" dirty="0"/>
              <a:t> </a:t>
            </a:r>
          </a:p>
          <a:p>
            <a:r>
              <a:rPr lang="pl-PL" dirty="0" err="1"/>
              <a:t>Azure</a:t>
            </a:r>
            <a:r>
              <a:rPr lang="pl-PL" dirty="0"/>
              <a:t> User </a:t>
            </a:r>
            <a:r>
              <a:rPr lang="pl-PL" dirty="0" err="1"/>
              <a:t>Group</a:t>
            </a:r>
            <a:r>
              <a:rPr lang="pl-PL" dirty="0"/>
              <a:t> Kraków</a:t>
            </a:r>
          </a:p>
          <a:p>
            <a:r>
              <a:rPr lang="pl-PL" dirty="0"/>
              <a:t>Kontakt: </a:t>
            </a:r>
            <a:r>
              <a:rPr lang="pl-PL" dirty="0">
                <a:hlinkClick r:id="rId2"/>
              </a:rPr>
              <a:t>damian.s.mazurek@gmail.com</a:t>
            </a:r>
            <a:endParaRPr lang="pl-PL" dirty="0"/>
          </a:p>
          <a:p>
            <a:r>
              <a:rPr lang="pl-PL" dirty="0" err="1"/>
              <a:t>Youtube</a:t>
            </a:r>
            <a:r>
              <a:rPr lang="pl-PL" dirty="0"/>
              <a:t>: </a:t>
            </a:r>
            <a:r>
              <a:rPr lang="pl-PL" dirty="0">
                <a:hlinkClick r:id="rId3"/>
              </a:rPr>
              <a:t>http://bitly.pl/qGeZe</a:t>
            </a:r>
            <a:r>
              <a:rPr lang="pl-PL" dirty="0"/>
              <a:t> </a:t>
            </a:r>
          </a:p>
          <a:p>
            <a:pPr marL="0" indent="0">
              <a:buNone/>
            </a:pPr>
            <a:endParaRPr lang="pl-PL" sz="1800" dirty="0"/>
          </a:p>
          <a:p>
            <a:endParaRPr lang="pl-P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" y="6356350"/>
            <a:ext cx="4114800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endParaRPr lang="pl-PL" sz="400"/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pl-PL" sz="400"/>
              <a:t>Chmurowisko Sp. z o.o.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endParaRPr lang="pl-PL" sz="40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AF6F5F-C271-D548-A0C3-1E6AC53BBFED}" type="slidenum">
              <a:rPr lang="pl-PL" smtClean="0"/>
              <a:pPr>
                <a:spcAft>
                  <a:spcPts val="600"/>
                </a:spcAft>
              </a:pPr>
              <a:t>2</a:t>
            </a:fld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97C4BB1-2643-AB47-BE34-21DF31769C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58992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Prezent na koniec!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20</a:t>
            </a:fld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A9C49210-A0A4-B746-9208-F9373B72FDA9}"/>
              </a:ext>
            </a:extLst>
          </p:cNvPr>
          <p:cNvSpPr txBox="1"/>
          <p:nvPr/>
        </p:nvSpPr>
        <p:spPr>
          <a:xfrm>
            <a:off x="688932" y="1916482"/>
            <a:ext cx="387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KOD PROMOCYJNY NA KURS AI: </a:t>
            </a:r>
            <a:r>
              <a:rPr lang="pl-PL" b="1" dirty="0"/>
              <a:t>LOVEAI</a:t>
            </a:r>
          </a:p>
          <a:p>
            <a:r>
              <a:rPr lang="pl-PL" dirty="0"/>
              <a:t>URL: </a:t>
            </a:r>
            <a:r>
              <a:rPr lang="pl-PL" dirty="0">
                <a:hlinkClick r:id="rId3"/>
              </a:rPr>
              <a:t>https://szkola.chmurowisko.pl/ai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9372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428572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Jak się zaczęło?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3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AB5E410-8357-EB46-ACEE-3FC6715ED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071" y="1574504"/>
            <a:ext cx="7772463" cy="45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34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AI w chmurze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4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68175CE-0A34-2741-8133-2D91B3BF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572" y="2418515"/>
            <a:ext cx="2476500" cy="1854200"/>
          </a:xfrm>
          <a:prstGeom prst="rect">
            <a:avLst/>
          </a:prstGeom>
        </p:spPr>
      </p:pic>
      <p:sp>
        <p:nvSpPr>
          <p:cNvPr id="10" name="Tytuł 1">
            <a:extLst>
              <a:ext uri="{FF2B5EF4-FFF2-40B4-BE49-F238E27FC236}">
                <a16:creationId xmlns:a16="http://schemas.microsoft.com/office/drawing/2014/main" id="{88755560-D4EE-D941-A0E6-3636CED6701D}"/>
              </a:ext>
            </a:extLst>
          </p:cNvPr>
          <p:cNvSpPr txBox="1">
            <a:spLocks/>
          </p:cNvSpPr>
          <p:nvPr/>
        </p:nvSpPr>
        <p:spPr>
          <a:xfrm>
            <a:off x="5276850" y="27177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5400" b="1" dirty="0">
                <a:latin typeface="Calibri" panose="020F0502020204030204" pitchFamily="34" charset="0"/>
                <a:cs typeface="Calibri" panose="020F0502020204030204" pitchFamily="34" charset="0"/>
              </a:rPr>
              <a:t>AI   +                    </a:t>
            </a:r>
          </a:p>
        </p:txBody>
      </p:sp>
      <p:sp>
        <p:nvSpPr>
          <p:cNvPr id="7" name="Serce 6">
            <a:extLst>
              <a:ext uri="{FF2B5EF4-FFF2-40B4-BE49-F238E27FC236}">
                <a16:creationId xmlns:a16="http://schemas.microsoft.com/office/drawing/2014/main" id="{E4EB295C-1F2C-084E-BF7E-535A176138A9}"/>
              </a:ext>
            </a:extLst>
          </p:cNvPr>
          <p:cNvSpPr/>
          <p:nvPr/>
        </p:nvSpPr>
        <p:spPr>
          <a:xfrm>
            <a:off x="3904807" y="1664564"/>
            <a:ext cx="5456274" cy="4193280"/>
          </a:xfrm>
          <a:prstGeom prst="hear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7001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900" y="2632728"/>
            <a:ext cx="7260073" cy="1325563"/>
          </a:xfrm>
        </p:spPr>
        <p:txBody>
          <a:bodyPr>
            <a:normAutofit/>
          </a:bodyPr>
          <a:lstStyle/>
          <a:p>
            <a:r>
              <a:rPr lang="pl-PL" sz="4000" b="1" dirty="0">
                <a:latin typeface="Calibri" panose="020F0502020204030204" pitchFamily="34" charset="0"/>
                <a:cs typeface="Calibri" panose="020F0502020204030204" pitchFamily="34" charset="0"/>
              </a:rPr>
              <a:t>Co robi sztuczna inteligencja?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2794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Jak wygląda proces trenowania modelu?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6</a:t>
            </a:fld>
            <a:endParaRPr lang="pl-PL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286A5820-FF46-1547-A75E-60925BBF197A}"/>
              </a:ext>
            </a:extLst>
          </p:cNvPr>
          <p:cNvSpPr/>
          <p:nvPr/>
        </p:nvSpPr>
        <p:spPr>
          <a:xfrm>
            <a:off x="1991638" y="3820439"/>
            <a:ext cx="1315233" cy="1841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DANE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FA1F60BE-A6CE-B64A-AA9A-D22677488FB8}"/>
              </a:ext>
            </a:extLst>
          </p:cNvPr>
          <p:cNvSpPr/>
          <p:nvPr/>
        </p:nvSpPr>
        <p:spPr>
          <a:xfrm>
            <a:off x="1991637" y="1597102"/>
            <a:ext cx="1315233" cy="1841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ALGORYTM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F1EA1C57-9CD4-1440-A457-8347CE9FCA0E}"/>
              </a:ext>
            </a:extLst>
          </p:cNvPr>
          <p:cNvSpPr/>
          <p:nvPr/>
        </p:nvSpPr>
        <p:spPr>
          <a:xfrm>
            <a:off x="4210833" y="2807918"/>
            <a:ext cx="1588717" cy="1841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TRENOWANIE MODELU</a:t>
            </a:r>
          </a:p>
        </p:txBody>
      </p:sp>
      <p:cxnSp>
        <p:nvCxnSpPr>
          <p:cNvPr id="11" name="Łącznik łamany 10">
            <a:extLst>
              <a:ext uri="{FF2B5EF4-FFF2-40B4-BE49-F238E27FC236}">
                <a16:creationId xmlns:a16="http://schemas.microsoft.com/office/drawing/2014/main" id="{038B6044-23A4-7449-BE54-CF8FB8BAB4F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306870" y="2517765"/>
            <a:ext cx="903963" cy="12108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łamany 12">
            <a:extLst>
              <a:ext uri="{FF2B5EF4-FFF2-40B4-BE49-F238E27FC236}">
                <a16:creationId xmlns:a16="http://schemas.microsoft.com/office/drawing/2014/main" id="{AF65A3C3-6AB6-C745-B253-B1D8FC93BD4C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3306871" y="3728581"/>
            <a:ext cx="903962" cy="10125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rostokąt 13">
            <a:extLst>
              <a:ext uri="{FF2B5EF4-FFF2-40B4-BE49-F238E27FC236}">
                <a16:creationId xmlns:a16="http://schemas.microsoft.com/office/drawing/2014/main" id="{8208BE7B-306E-5D4A-B366-6CE259211731}"/>
              </a:ext>
            </a:extLst>
          </p:cNvPr>
          <p:cNvSpPr/>
          <p:nvPr/>
        </p:nvSpPr>
        <p:spPr>
          <a:xfrm>
            <a:off x="6290152" y="2807918"/>
            <a:ext cx="1315233" cy="1841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MODEL</a:t>
            </a:r>
          </a:p>
        </p:txBody>
      </p: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60E05AA4-DA0C-1E40-AF32-909371850DA6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5799550" y="3728581"/>
            <a:ext cx="490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ze strzałką 22">
            <a:extLst>
              <a:ext uri="{FF2B5EF4-FFF2-40B4-BE49-F238E27FC236}">
                <a16:creationId xmlns:a16="http://schemas.microsoft.com/office/drawing/2014/main" id="{CD46D7BB-72BD-2042-8F46-CA004380BC49}"/>
              </a:ext>
            </a:extLst>
          </p:cNvPr>
          <p:cNvCxnSpPr>
            <a:stCxn id="14" idx="3"/>
          </p:cNvCxnSpPr>
          <p:nvPr/>
        </p:nvCxnSpPr>
        <p:spPr>
          <a:xfrm>
            <a:off x="7605385" y="3728581"/>
            <a:ext cx="661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rostokąt 23">
            <a:extLst>
              <a:ext uri="{FF2B5EF4-FFF2-40B4-BE49-F238E27FC236}">
                <a16:creationId xmlns:a16="http://schemas.microsoft.com/office/drawing/2014/main" id="{EC9A4B3A-2726-164B-8F49-D1241EF75E13}"/>
              </a:ext>
            </a:extLst>
          </p:cNvPr>
          <p:cNvSpPr/>
          <p:nvPr/>
        </p:nvSpPr>
        <p:spPr>
          <a:xfrm>
            <a:off x="8299537" y="2772156"/>
            <a:ext cx="1683706" cy="1841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DEPLOYMENT</a:t>
            </a:r>
          </a:p>
          <a:p>
            <a:pPr algn="ctr"/>
            <a:r>
              <a:rPr lang="pl-PL" dirty="0"/>
              <a:t>MODELU</a:t>
            </a:r>
          </a:p>
        </p:txBody>
      </p:sp>
    </p:spTree>
    <p:extLst>
      <p:ext uri="{BB962C8B-B14F-4D97-AF65-F5344CB8AC3E}">
        <p14:creationId xmlns:p14="http://schemas.microsoft.com/office/powerpoint/2010/main" val="946441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Dwa podstawowe problemy ML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7</a:t>
            </a:fld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1E30E3A-FC56-5840-B61F-E75CB3E38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02" y="1665075"/>
            <a:ext cx="9202977" cy="451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7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Jak wygląda sieć neuronowa?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8</a:t>
            </a:fld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F54699A-E1D4-7A48-9CAC-3297FE65B61E}"/>
              </a:ext>
            </a:extLst>
          </p:cNvPr>
          <p:cNvSpPr txBox="1"/>
          <p:nvPr/>
        </p:nvSpPr>
        <p:spPr>
          <a:xfrm>
            <a:off x="826718" y="2204581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7E42F64-1CEB-7846-AD6E-BA91DA440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900" y="2584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DC48F8C-7720-3444-9713-D43A2E667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929" y="1856896"/>
            <a:ext cx="6014472" cy="374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98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Trzy rodzaje usług dla sztucznej inteligencji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9</a:t>
            </a:fld>
            <a:endParaRPr lang="pl-P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FFF15-0FB6-624D-A980-948B287434A4}"/>
              </a:ext>
            </a:extLst>
          </p:cNvPr>
          <p:cNvSpPr txBox="1"/>
          <p:nvPr/>
        </p:nvSpPr>
        <p:spPr>
          <a:xfrm>
            <a:off x="481012" y="1861403"/>
            <a:ext cx="6260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ctr">
              <a:buFont typeface="+mj-lt"/>
              <a:buAutoNum type="arabicPeriod"/>
            </a:pPr>
            <a:r>
              <a:rPr lang="en" sz="2000" dirty="0" err="1"/>
              <a:t>Usługi</a:t>
            </a:r>
            <a:r>
              <a:rPr lang="en" sz="2000" dirty="0"/>
              <a:t> </a:t>
            </a:r>
            <a:r>
              <a:rPr lang="en" sz="2000" dirty="0" err="1"/>
              <a:t>kognitywne</a:t>
            </a:r>
            <a:r>
              <a:rPr lang="en" sz="2000" dirty="0"/>
              <a:t> w </a:t>
            </a:r>
            <a:r>
              <a:rPr lang="en" sz="2000" dirty="0" err="1"/>
              <a:t>modelu</a:t>
            </a:r>
            <a:r>
              <a:rPr lang="en" sz="2000" dirty="0"/>
              <a:t> SaaS.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en" sz="2000" dirty="0" err="1"/>
              <a:t>Usługa</a:t>
            </a:r>
            <a:r>
              <a:rPr lang="en" sz="2000" dirty="0"/>
              <a:t> Azure Machine Learning Studio.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en" sz="2000" dirty="0" err="1"/>
              <a:t>Wsparcie</a:t>
            </a:r>
            <a:r>
              <a:rPr lang="en" sz="2000" dirty="0"/>
              <a:t> </a:t>
            </a:r>
            <a:r>
              <a:rPr lang="en" sz="2000" dirty="0" err="1"/>
              <a:t>procesów</a:t>
            </a:r>
            <a:r>
              <a:rPr lang="en" sz="2000" dirty="0"/>
              <a:t> data science </a:t>
            </a:r>
            <a:r>
              <a:rPr lang="pl-PL" sz="2000" dirty="0"/>
              <a:t>i trenowania modeli.</a:t>
            </a:r>
          </a:p>
        </p:txBody>
      </p:sp>
    </p:spTree>
    <p:extLst>
      <p:ext uri="{BB962C8B-B14F-4D97-AF65-F5344CB8AC3E}">
        <p14:creationId xmlns:p14="http://schemas.microsoft.com/office/powerpoint/2010/main" val="3535116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C7F0979-E941-D246-AB7A-012672C7E1E1}" vid="{96E0A9FD-9D60-8E41-8525-4161B67444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086F29AC6C36D42959AE4AC8AFE5800" ma:contentTypeVersion="5" ma:contentTypeDescription="Utwórz nowy dokument." ma:contentTypeScope="" ma:versionID="f6334fd00a9950ee0816bd46e8c259a6">
  <xsd:schema xmlns:xsd="http://www.w3.org/2001/XMLSchema" xmlns:xs="http://www.w3.org/2001/XMLSchema" xmlns:p="http://schemas.microsoft.com/office/2006/metadata/properties" xmlns:ns2="116bdee2-78ed-4801-bf80-0eceb9bb0fc9" targetNamespace="http://schemas.microsoft.com/office/2006/metadata/properties" ma:root="true" ma:fieldsID="0c201d3be97e5b321bc41d8fed4a4e9f" ns2:_="">
    <xsd:import namespace="116bdee2-78ed-4801-bf80-0eceb9bb0f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6bdee2-78ed-4801-bf80-0eceb9bb0f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A5C7B60-8077-4267-92B0-898CB00E67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6bdee2-78ed-4801-bf80-0eceb9bb0f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5D8C28-C52E-4112-B081-B4C635ED4553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116bdee2-78ed-4801-bf80-0eceb9bb0fc9"/>
  </ds:schemaRefs>
</ds:datastoreItem>
</file>

<file path=customXml/itemProps3.xml><?xml version="1.0" encoding="utf-8"?>
<ds:datastoreItem xmlns:ds="http://schemas.openxmlformats.org/officeDocument/2006/customXml" ds:itemID="{E4CEA445-F7AD-4820-8655-E81613A0C6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7071</TotalTime>
  <Words>637</Words>
  <Application>Microsoft Macintosh PowerPoint</Application>
  <PresentationFormat>Panoramiczny</PresentationFormat>
  <Paragraphs>199</Paragraphs>
  <Slides>20</Slides>
  <Notes>19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Helvetica</vt:lpstr>
      <vt:lpstr>Helvetica Neue UltraLight</vt:lpstr>
      <vt:lpstr>Montserrat</vt:lpstr>
      <vt:lpstr>Segoe UI</vt:lpstr>
      <vt:lpstr>Office Theme</vt:lpstr>
      <vt:lpstr>AI w MS Azure</vt:lpstr>
      <vt:lpstr>O mnie</vt:lpstr>
      <vt:lpstr>Jak się zaczęło?</vt:lpstr>
      <vt:lpstr>AI w chmurze</vt:lpstr>
      <vt:lpstr>Co robi sztuczna inteligencja?</vt:lpstr>
      <vt:lpstr>Jak wygląda proces trenowania modelu?</vt:lpstr>
      <vt:lpstr>Dwa podstawowe problemy ML</vt:lpstr>
      <vt:lpstr>Jak wygląda sieć neuronowa?</vt:lpstr>
      <vt:lpstr>Trzy rodzaje usług dla sztucznej inteligencji</vt:lpstr>
      <vt:lpstr>Usługi Kongitywne</vt:lpstr>
      <vt:lpstr>Usługi Kongitywne</vt:lpstr>
      <vt:lpstr>Usługi Kongitywne – Face API</vt:lpstr>
      <vt:lpstr>Usługi Kongitywne – Custom Vision</vt:lpstr>
      <vt:lpstr>Usługi Kongitywne – Custom Vision</vt:lpstr>
      <vt:lpstr>Usługi Kongitywne LUIS</vt:lpstr>
      <vt:lpstr>Usługi Kongitywne LUIS</vt:lpstr>
      <vt:lpstr>Usługi Kongitywne - labolatorium</vt:lpstr>
      <vt:lpstr>Azure Machine Learning Studio</vt:lpstr>
      <vt:lpstr>Azure Machine Learning Service</vt:lpstr>
      <vt:lpstr>Prezent na koniec!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basics</dc:title>
  <dc:creator>Piotr Kalinowski</dc:creator>
  <cp:lastModifiedBy>Damian Mazurek</cp:lastModifiedBy>
  <cp:revision>111</cp:revision>
  <dcterms:created xsi:type="dcterms:W3CDTF">2019-02-12T14:52:14Z</dcterms:created>
  <dcterms:modified xsi:type="dcterms:W3CDTF">2019-02-26T18:29:45Z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0x010100D086F29AC6C36D42959AE4AC8AFE5800</vt:lpwstr>
  </property>
</Properties>
</file>